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>
        <p:scale>
          <a:sx n="75" d="100"/>
          <a:sy n="75" d="100"/>
        </p:scale>
        <p:origin x="-2748" y="10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9.23\&#1050;&#1088;&#1072;&#1089;&#1086;&#1090;&#1072;%202023%20-%208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9.23\&#1050;&#1088;&#1072;&#1089;&#1086;&#1090;&#1072;%202023%20-%208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1950850746576362"/>
          <c:y val="0.1122699625701809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15696855180702"/>
          <c:y val="0.55623212986067794"/>
          <c:w val="0.63609547708544856"/>
          <c:h val="0.396920812538989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4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01.09.2023г.</c:v>
                </c:pt>
              </c:strCache>
            </c:strRef>
          </c:cat>
          <c:val>
            <c:numRef>
              <c:f>'Мун долг'!$B$4:$B$8</c:f>
              <c:numCache>
                <c:formatCode>#\ ##0.0</c:formatCode>
                <c:ptCount val="5"/>
                <c:pt idx="0">
                  <c:v>23.8</c:v>
                </c:pt>
                <c:pt idx="1">
                  <c:v>27.5</c:v>
                </c:pt>
                <c:pt idx="2">
                  <c:v>28.4</c:v>
                </c:pt>
                <c:pt idx="3">
                  <c:v>31.4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78-4EB5-8292-4A402E8B784A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4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01.09.2023г.</c:v>
                </c:pt>
              </c:strCache>
            </c:strRef>
          </c:cat>
          <c:val>
            <c:numRef>
              <c:f>'Мун долг'!$C$4:$C$8</c:f>
              <c:numCache>
                <c:formatCode>#\ ##0.0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278-4EB5-8292-4A402E8B784A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4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01.09.2023г.</c:v>
                </c:pt>
              </c:strCache>
            </c:strRef>
          </c:cat>
          <c:val>
            <c:numRef>
              <c:f>'Мун долг'!$D$4:$D$7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278-4EB5-8292-4A402E8B78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2767104"/>
        <c:axId val="22768640"/>
      </c:barChart>
      <c:catAx>
        <c:axId val="2276710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2768640"/>
        <c:crosses val="autoZero"/>
        <c:auto val="1"/>
        <c:lblAlgn val="ctr"/>
        <c:lblOffset val="100"/>
        <c:noMultiLvlLbl val="0"/>
      </c:catAx>
      <c:valAx>
        <c:axId val="22768640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227671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5314622074309939E-2"/>
          <c:y val="0.34586549958411311"/>
          <c:w val="0.73809750489521242"/>
          <c:h val="0.1391079876273653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EA-4652-BDF2-6B521F2C8EEF}"/>
                </c:ext>
              </c:extLst>
            </c:dLbl>
            <c:dLbl>
              <c:idx val="6"/>
              <c:layout>
                <c:manualLayout>
                  <c:x val="0"/>
                  <c:y val="0.3100299504357315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0EA-4652-BDF2-6B521F2C8EE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конс'!$B$2:$I$2</c:f>
              <c:numCache>
                <c:formatCode>#\ ##0.0</c:formatCode>
                <c:ptCount val="8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  <c:pt idx="4">
                  <c:v>61.887074810000001</c:v>
                </c:pt>
                <c:pt idx="5">
                  <c:v>89.319944839999977</c:v>
                </c:pt>
                <c:pt idx="6">
                  <c:v>148.15206398000001</c:v>
                </c:pt>
                <c:pt idx="7">
                  <c:v>48.238956809999969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0EA-4652-BDF2-6B521F2C8EEF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  <c:pt idx="11">
                  <c:v>141.39764588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0EA-4652-BDF2-6B521F2C8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7880960"/>
        <c:axId val="37882496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4.2539395738044522E-2"/>
                  <c:y val="4.6358378768103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EA-4652-BDF2-6B521F2C8EEF}"/>
                </c:ext>
              </c:extLst>
            </c:dLbl>
            <c:dLbl>
              <c:idx val="1"/>
              <c:layout>
                <c:manualLayout>
                  <c:x val="-3.9224218195360962E-2"/>
                  <c:y val="-5.14323137637268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4.7039500482990583E-2"/>
                      <c:h val="4.73503840999390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B-20EA-4652-BDF2-6B521F2C8EEF}"/>
                </c:ext>
              </c:extLst>
            </c:dLbl>
            <c:dLbl>
              <c:idx val="2"/>
              <c:layout>
                <c:manualLayout>
                  <c:x val="-9.0783023619185124E-3"/>
                  <c:y val="-1.7999187618922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EA-4652-BDF2-6B521F2C8EEF}"/>
                </c:ext>
              </c:extLst>
            </c:dLbl>
            <c:dLbl>
              <c:idx val="3"/>
              <c:layout>
                <c:manualLayout>
                  <c:x val="8.8129778988163144E-3"/>
                  <c:y val="-5.714701529302984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0EA-4652-BDF2-6B521F2C8EEF}"/>
                </c:ext>
              </c:extLst>
            </c:dLbl>
            <c:dLbl>
              <c:idx val="4"/>
              <c:layout>
                <c:manualLayout>
                  <c:x val="-4.0410600188540972E-2"/>
                  <c:y val="-3.6706254313346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0EA-4652-BDF2-6B521F2C8EEF}"/>
                </c:ext>
              </c:extLst>
            </c:dLbl>
            <c:dLbl>
              <c:idx val="5"/>
              <c:layout>
                <c:manualLayout>
                  <c:x val="-4.5237014536270846E-2"/>
                  <c:y val="-4.9233600027975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EA-4652-BDF2-6B521F2C8EEF}"/>
                </c:ext>
              </c:extLst>
            </c:dLbl>
            <c:dLbl>
              <c:idx val="6"/>
              <c:layout>
                <c:manualLayout>
                  <c:x val="-3.1832280064709099E-3"/>
                  <c:y val="-2.3376664784479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0EA-4652-BDF2-6B521F2C8EEF}"/>
                </c:ext>
              </c:extLst>
            </c:dLbl>
            <c:dLbl>
              <c:idx val="7"/>
              <c:layout>
                <c:manualLayout>
                  <c:x val="-2.5987948512039918E-2"/>
                  <c:y val="-4.2969927170660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0EA-4652-BDF2-6B521F2C8EEF}"/>
                </c:ext>
              </c:extLst>
            </c:dLbl>
            <c:dLbl>
              <c:idx val="8"/>
              <c:layout>
                <c:manualLayout>
                  <c:x val="-3.8605932055444991E-2"/>
                  <c:y val="-2.2841835574987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0EA-4652-BDF2-6B521F2C8EEF}"/>
                </c:ext>
              </c:extLst>
            </c:dLbl>
            <c:dLbl>
              <c:idx val="9"/>
              <c:layout>
                <c:manualLayout>
                  <c:x val="-4.8335573711346204E-2"/>
                  <c:y val="2.4775963129697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4.7039500482990583E-2"/>
                      <c:h val="5.06159278309692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20EA-4652-BDF2-6B521F2C8EEF}"/>
                </c:ext>
              </c:extLst>
            </c:dLbl>
            <c:dLbl>
              <c:idx val="10"/>
              <c:layout>
                <c:manualLayout>
                  <c:x val="-5.7941121701988993E-2"/>
                  <c:y val="-4.13086139386777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0EA-4652-BDF2-6B521F2C8EEF}"/>
                </c:ext>
              </c:extLst>
            </c:dLbl>
            <c:dLbl>
              <c:idx val="11"/>
              <c:layout>
                <c:manualLayout>
                  <c:x val="-6.8940504870640129E-2"/>
                  <c:y val="-3.0977410665522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0EA-4652-BDF2-6B521F2C8E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  <c:pt idx="11">
                  <c:v>125.68547122188964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20EA-4652-BDF2-6B521F2C8EEF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2023году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0EA-4652-BDF2-6B521F2C8EEF}"/>
                </c:ext>
              </c:extLst>
            </c:dLbl>
            <c:dLbl>
              <c:idx val="1"/>
              <c:layout>
                <c:manualLayout>
                  <c:x val="-1.1339108363668275E-2"/>
                  <c:y val="-1.6932966484519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0EA-4652-BDF2-6B521F2C8EEF}"/>
                </c:ext>
              </c:extLst>
            </c:dLbl>
            <c:dLbl>
              <c:idx val="2"/>
              <c:layout>
                <c:manualLayout>
                  <c:x val="-1.9270887887992739E-2"/>
                  <c:y val="-4.0028623647884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0EA-4652-BDF2-6B521F2C8EEF}"/>
                </c:ext>
              </c:extLst>
            </c:dLbl>
            <c:dLbl>
              <c:idx val="3"/>
              <c:layout>
                <c:manualLayout>
                  <c:x val="-3.9275572314746925E-2"/>
                  <c:y val="-3.42429543965532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0EA-4652-BDF2-6B521F2C8EEF}"/>
                </c:ext>
              </c:extLst>
            </c:dLbl>
            <c:dLbl>
              <c:idx val="4"/>
              <c:layout>
                <c:manualLayout>
                  <c:x val="-2.8138711404396961E-2"/>
                  <c:y val="-4.8166770032696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0EA-4652-BDF2-6B521F2C8EEF}"/>
                </c:ext>
              </c:extLst>
            </c:dLbl>
            <c:dLbl>
              <c:idx val="5"/>
              <c:layout>
                <c:manualLayout>
                  <c:x val="-3.5122580682704352E-2"/>
                  <c:y val="4.65339981671814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0EA-4652-BDF2-6B521F2C8EEF}"/>
                </c:ext>
              </c:extLst>
            </c:dLbl>
            <c:dLbl>
              <c:idx val="7"/>
              <c:layout>
                <c:manualLayout>
                  <c:x val="-5.9547647312128298E-2"/>
                  <c:y val="8.1638593275756908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0EA-4652-BDF2-6B521F2C8EEF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0EA-4652-BDF2-6B521F2C8EEF}"/>
                </c:ext>
              </c:extLst>
            </c:dLbl>
            <c:dLbl>
              <c:idx val="10"/>
              <c:layout>
                <c:manualLayout>
                  <c:x val="-4.7399736316183216E-2"/>
                  <c:y val="-2.4292623873448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0EA-4652-BDF2-6B521F2C8EEF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0EA-4652-BDF2-6B521F2C8E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конс'!$B$5:$I$5</c:f>
              <c:numCache>
                <c:formatCode>0.0</c:formatCode>
                <c:ptCount val="8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  <c:pt idx="4">
                  <c:v>96.368555750656128</c:v>
                </c:pt>
                <c:pt idx="5">
                  <c:v>126.45582845901424</c:v>
                </c:pt>
                <c:pt idx="6">
                  <c:v>149.44813493668292</c:v>
                </c:pt>
                <c:pt idx="7">
                  <c:v>63.830712416780443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5-20EA-4652-BDF2-6B521F2C8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925632"/>
        <c:axId val="37927168"/>
      </c:lineChart>
      <c:catAx>
        <c:axId val="3788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882496"/>
        <c:crosses val="autoZero"/>
        <c:auto val="1"/>
        <c:lblAlgn val="ctr"/>
        <c:lblOffset val="100"/>
        <c:noMultiLvlLbl val="0"/>
      </c:catAx>
      <c:valAx>
        <c:axId val="37882496"/>
        <c:scaling>
          <c:orientation val="minMax"/>
          <c:max val="15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37880960"/>
        <c:crosses val="autoZero"/>
        <c:crossBetween val="between"/>
      </c:valAx>
      <c:catAx>
        <c:axId val="37925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7927168"/>
        <c:crosses val="autoZero"/>
        <c:auto val="1"/>
        <c:lblAlgn val="ctr"/>
        <c:lblOffset val="100"/>
        <c:noMultiLvlLbl val="0"/>
      </c:catAx>
      <c:valAx>
        <c:axId val="37927168"/>
        <c:scaling>
          <c:orientation val="minMax"/>
          <c:max val="165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7925632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26787180481439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1.92957512417599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85-411A-A00C-A86E349F9511}"/>
                </c:ext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85-411A-A00C-A86E349F951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район'!$B$2:$I$2</c:f>
              <c:numCache>
                <c:formatCode>#\ ##0.0</c:formatCode>
                <c:ptCount val="8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  <c:pt idx="4">
                  <c:v>43.53174709999999</c:v>
                </c:pt>
                <c:pt idx="5">
                  <c:v>50.865869030000027</c:v>
                </c:pt>
                <c:pt idx="6">
                  <c:v>93.053199900000024</c:v>
                </c:pt>
                <c:pt idx="7">
                  <c:v>54.42443432999999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485-411A-A00C-A86E349F9511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  <c:pt idx="11">
                  <c:v>94.954083080000004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485-411A-A00C-A86E349F9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8984832"/>
        <c:axId val="48986368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85-411A-A00C-A86E349F9511}"/>
                </c:ext>
              </c:extLst>
            </c:dLbl>
            <c:dLbl>
              <c:idx val="2"/>
              <c:layout>
                <c:manualLayout>
                  <c:x val="-1.4833333333333334E-2"/>
                  <c:y val="-1.4851881258809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485-411A-A00C-A86E349F9511}"/>
                </c:ext>
              </c:extLst>
            </c:dLbl>
            <c:dLbl>
              <c:idx val="3"/>
              <c:layout>
                <c:manualLayout>
                  <c:x val="-3.561111111111108E-2"/>
                  <c:y val="-5.5499135230287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485-411A-A00C-A86E349F9511}"/>
                </c:ext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485-411A-A00C-A86E349F9511}"/>
                </c:ext>
              </c:extLst>
            </c:dLbl>
            <c:dLbl>
              <c:idx val="8"/>
              <c:layout>
                <c:manualLayout>
                  <c:x val="-3.7354768153980755E-2"/>
                  <c:y val="-3.65835133654621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85-411A-A00C-A86E349F9511}"/>
                </c:ext>
              </c:extLst>
            </c:dLbl>
            <c:dLbl>
              <c:idx val="9"/>
              <c:layout>
                <c:manualLayout>
                  <c:x val="-3.9206620005832603E-2"/>
                  <c:y val="-3.170338091105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85-411A-A00C-A86E349F9511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485-411A-A00C-A86E349F9511}"/>
                </c:ext>
              </c:extLst>
            </c:dLbl>
            <c:dLbl>
              <c:idx val="11"/>
              <c:layout>
                <c:manualLayout>
                  <c:x val="-2.1164063572941847E-2"/>
                  <c:y val="2.5161838032453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485-411A-A00C-A86E349F951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  <c:pt idx="11">
                  <c:v>133.71077334484968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C485-411A-A00C-A86E349F9511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2023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485-411A-A00C-A86E349F9511}"/>
                </c:ext>
              </c:extLst>
            </c:dLbl>
            <c:dLbl>
              <c:idx val="1"/>
              <c:layout>
                <c:manualLayout>
                  <c:x val="-5.9633727749207202E-3"/>
                  <c:y val="-3.076759239816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485-411A-A00C-A86E349F9511}"/>
                </c:ext>
              </c:extLst>
            </c:dLbl>
            <c:dLbl>
              <c:idx val="2"/>
              <c:layout>
                <c:manualLayout>
                  <c:x val="-3.8907407407407404E-2"/>
                  <c:y val="-7.4259406294046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485-411A-A00C-A86E349F9511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485-411A-A00C-A86E349F9511}"/>
                </c:ext>
              </c:extLst>
            </c:dLbl>
            <c:dLbl>
              <c:idx val="5"/>
              <c:layout>
                <c:manualLayout>
                  <c:x val="-5.0018518518518518E-2"/>
                  <c:y val="-4.92457115423675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85-411A-A00C-A86E349F9511}"/>
                </c:ext>
              </c:extLst>
            </c:dLbl>
            <c:dLbl>
              <c:idx val="6"/>
              <c:layout>
                <c:manualLayout>
                  <c:x val="-1.1129629629629698E-2"/>
                  <c:y val="-3.36121523225683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485-411A-A00C-A86E349F9511}"/>
                </c:ext>
              </c:extLst>
            </c:dLbl>
            <c:dLbl>
              <c:idx val="7"/>
              <c:layout>
                <c:manualLayout>
                  <c:x val="-3.7055555555555626E-2"/>
                  <c:y val="-4.29922878544478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485-411A-A00C-A86E349F9511}"/>
                </c:ext>
              </c:extLst>
            </c:dLbl>
            <c:dLbl>
              <c:idx val="10"/>
              <c:layout>
                <c:manualLayout>
                  <c:x val="-3.483790220585456E-2"/>
                  <c:y val="3.024633170796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485-411A-A00C-A86E349F9511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485-411A-A00C-A86E349F951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район'!$B$5:$I$5</c:f>
              <c:numCache>
                <c:formatCode>0.0</c:formatCode>
                <c:ptCount val="8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  <c:pt idx="4">
                  <c:v>97.74672905102797</c:v>
                </c:pt>
                <c:pt idx="5">
                  <c:v>100.95903141444577</c:v>
                </c:pt>
                <c:pt idx="6">
                  <c:v>149.87619536601079</c:v>
                </c:pt>
                <c:pt idx="7">
                  <c:v>101.87364820254152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C485-411A-A00C-A86E349F9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021312"/>
        <c:axId val="49022848"/>
      </c:lineChart>
      <c:catAx>
        <c:axId val="4898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8986368"/>
        <c:crosses val="autoZero"/>
        <c:auto val="1"/>
        <c:lblAlgn val="ctr"/>
        <c:lblOffset val="100"/>
        <c:noMultiLvlLbl val="0"/>
      </c:catAx>
      <c:valAx>
        <c:axId val="48986368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48984832"/>
        <c:crosses val="autoZero"/>
        <c:crossBetween val="between"/>
      </c:valAx>
      <c:catAx>
        <c:axId val="490213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022848"/>
        <c:crosses val="autoZero"/>
        <c:auto val="1"/>
        <c:lblAlgn val="ctr"/>
        <c:lblOffset val="100"/>
        <c:noMultiLvlLbl val="0"/>
      </c:catAx>
      <c:valAx>
        <c:axId val="49022848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9021312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137125362552372"/>
          <c:y val="0.21522823354407697"/>
          <c:w val="0.74355805612250991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107.66626435663696</c:v>
                </c:pt>
                <c:pt idx="1">
                  <c:v>95.721607492938901</c:v>
                </c:pt>
                <c:pt idx="2">
                  <c:v>100.26552395830393</c:v>
                </c:pt>
                <c:pt idx="3">
                  <c:v>90.619834449284014</c:v>
                </c:pt>
                <c:pt idx="4">
                  <c:v>76.548696178394621</c:v>
                </c:pt>
                <c:pt idx="5">
                  <c:v>97.707972118554252</c:v>
                </c:pt>
                <c:pt idx="6">
                  <c:v>106.91357450479575</c:v>
                </c:pt>
                <c:pt idx="7">
                  <c:v>99.46218926802915</c:v>
                </c:pt>
                <c:pt idx="8">
                  <c:v>106.25378891382657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FF-4ABF-89D3-9A40899B17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9084288"/>
        <c:axId val="56251136"/>
      </c:barChart>
      <c:catAx>
        <c:axId val="490842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56251136"/>
        <c:crosses val="autoZero"/>
        <c:auto val="1"/>
        <c:lblAlgn val="ctr"/>
        <c:lblOffset val="100"/>
        <c:noMultiLvlLbl val="0"/>
      </c:catAx>
      <c:valAx>
        <c:axId val="56251136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49084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096773682275223"/>
          <c:y val="0.22451445528368605"/>
          <c:w val="0.34531204432779233"/>
          <c:h val="0.7444966586978421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364.56189800999999</c:v>
                </c:pt>
                <c:pt idx="1">
                  <c:v>223.10227141999979</c:v>
                </c:pt>
                <c:pt idx="2">
                  <c:v>1552.0204839800001</c:v>
                </c:pt>
                <c:pt idx="3" formatCode="0.0">
                  <c:v>47.99003368000001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B9-45D2-A273-3823E02EA6C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724533074670014"/>
          <c:y val="0.44769279976380566"/>
          <c:w val="0.35022648889903257"/>
          <c:h val="0.470893287461334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794100702115474"/>
          <c:y val="0.22976928393648505"/>
          <c:w val="0.36215458269070355"/>
          <c:h val="0.72015887238678278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273.393866</c:v>
                </c:pt>
                <c:pt idx="1">
                  <c:v>95.94762200000001</c:v>
                </c:pt>
                <c:pt idx="2">
                  <c:v>29.734819999999999</c:v>
                </c:pt>
                <c:pt idx="3">
                  <c:v>1352.41900111</c:v>
                </c:pt>
                <c:pt idx="4" formatCode="0.0">
                  <c:v>32.795546000000002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09-4CC8-BC6F-635932E0663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730980997917225"/>
          <c:y val="0.31541091778051417"/>
          <c:w val="0.35022643339000575"/>
          <c:h val="0.5629083656674528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1,2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2,4%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3,4%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муниципального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61,5%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2 176,5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2023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2609435672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ru-RU" sz="11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 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3 521,4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2 187,6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1 025,3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635,6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2 496,0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1 552,0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3 695,1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2 176,5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3255524043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ru-RU" sz="1100" b="0" strike="noStrike" spc="-1" dirty="0" smtClean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 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2 898,0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1 784,3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2 250,0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1 352,4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3 026,8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1 764,1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-128,8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534040" y="6371798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059690"/>
              </p:ext>
            </p:extLst>
          </p:nvPr>
        </p:nvGraphicFramePr>
        <p:xfrm>
          <a:off x="4316973" y="7754919"/>
          <a:ext cx="2207307" cy="992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=""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="" xmlns:a16="http://schemas.microsoft.com/office/drawing/2014/main" val="154307641"/>
                    </a:ext>
                  </a:extLst>
                </a:gridCol>
              </a:tblGrid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01.01.2023г.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236618205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01.05.2023г.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353980544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01.07.2023г.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124364211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>
                          <a:effectLst/>
                        </a:rPr>
                        <a:t>на 01.09.2023г.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533555009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=""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814251"/>
              </p:ext>
            </p:extLst>
          </p:nvPr>
        </p:nvGraphicFramePr>
        <p:xfrm>
          <a:off x="0" y="6065520"/>
          <a:ext cx="4316973" cy="307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6067907"/>
              </p:ext>
            </p:extLst>
          </p:nvPr>
        </p:nvGraphicFramePr>
        <p:xfrm>
          <a:off x="0" y="1076447"/>
          <a:ext cx="6873840" cy="3889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=""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3710335"/>
              </p:ext>
            </p:extLst>
          </p:nvPr>
        </p:nvGraphicFramePr>
        <p:xfrm>
          <a:off x="0" y="5082225"/>
          <a:ext cx="6858000" cy="406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569069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=""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364,6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223,1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1 552,0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04725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="" xmlns:a16="http://schemas.microsoft.com/office/drawing/2014/main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273,4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1 352,4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678287926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=""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294295"/>
              </p:ext>
            </p:extLst>
          </p:nvPr>
        </p:nvGraphicFramePr>
        <p:xfrm>
          <a:off x="0" y="632141"/>
          <a:ext cx="6858000" cy="257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=""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7734252"/>
              </p:ext>
            </p:extLst>
          </p:nvPr>
        </p:nvGraphicFramePr>
        <p:xfrm>
          <a:off x="-86360" y="3159684"/>
          <a:ext cx="6309360" cy="292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378555" y="4662697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+mj-lt"/>
              </a:rPr>
              <a:t>2 187,7</a:t>
            </a:r>
            <a:r>
              <a:rPr lang="ru-RU" sz="1200" b="1" dirty="0">
                <a:latin typeface="+mj-lt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0" name="Диаграмма 19">
            <a:extLst>
              <a:ext uri="{FF2B5EF4-FFF2-40B4-BE49-F238E27FC236}">
                <a16:creationId xmlns=""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565619"/>
              </p:ext>
            </p:extLst>
          </p:nvPr>
        </p:nvGraphicFramePr>
        <p:xfrm>
          <a:off x="-165466" y="5971138"/>
          <a:ext cx="6309361" cy="3172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378555" y="7594485"/>
            <a:ext cx="82525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+mj-lt"/>
              </a:rPr>
              <a:t>1 784,3</a:t>
            </a:r>
            <a:r>
              <a:rPr lang="ru-RU" sz="1200" b="1" dirty="0">
                <a:latin typeface="+mj-lt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1682501658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2023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январь-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август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2023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2023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695,1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2 176,5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338,3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189,7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56,0</a:t>
                      </a:r>
                      <a:endParaRPr lang="ru-RU" sz="12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DejaVu Sans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32,3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47,7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313,8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191,6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211,7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1 338,1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211,1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126,5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245,2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168,1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190,9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587375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январь-август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2023 года муниципальные программы Новокубанского района исполнены в сумме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2 027,9 млн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. руб., что составляет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59,3%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329284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</a:t>
                      </a:r>
                      <a:r>
                        <a:rPr lang="ru-RU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январь-август 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7908</TotalTime>
  <Words>684</Words>
  <Application>Microsoft Office PowerPoint</Application>
  <PresentationFormat>Экран (4:3)</PresentationFormat>
  <Paragraphs>300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Соляник Елена</cp:lastModifiedBy>
  <cp:revision>924</cp:revision>
  <cp:lastPrinted>2021-06-28T07:36:31Z</cp:lastPrinted>
  <dcterms:modified xsi:type="dcterms:W3CDTF">2023-09-11T08:22:09Z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